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0" r:id="rId4"/>
    <p:sldId id="258" r:id="rId5"/>
    <p:sldId id="259"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5" d="100"/>
          <a:sy n="55" d="100"/>
        </p:scale>
        <p:origin x="-1806" y="-336"/>
      </p:cViewPr>
      <p:guideLst>
        <p:guide orient="horz" pos="2160"/>
        <p:guide pos="2880"/>
      </p:guideLst>
    </p:cSldViewPr>
  </p:slideViewPr>
  <p:notesTextViewPr>
    <p:cViewPr>
      <p:scale>
        <a:sx n="1" d="1"/>
        <a:sy n="1" d="1"/>
      </p:scale>
      <p:origin x="0" y="0"/>
    </p:cViewPr>
  </p:notesTextViewPr>
  <p:sorterViewPr>
    <p:cViewPr>
      <p:scale>
        <a:sx n="200" d="100"/>
        <a:sy n="200" d="100"/>
      </p:scale>
      <p:origin x="0" y="31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913F3-09C3-4D17-8920-D017324F6C63}" type="datetimeFigureOut">
              <a:rPr lang="ar-IQ" smtClean="0"/>
              <a:t>22/05/1442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9CA94E5-1B2D-45E8-8675-5FA83C248CC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9CA94E5-1B2D-45E8-8675-5FA83C248CCB}"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9CA94E5-1B2D-45E8-8675-5FA83C248CC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9CA94E5-1B2D-45E8-8675-5FA83C248CCB}"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913F3-09C3-4D17-8920-D017324F6C63}" type="datetimeFigureOut">
              <a:rPr lang="ar-IQ" smtClean="0"/>
              <a:t>22/05/1442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9CA94E5-1B2D-45E8-8675-5FA83C248CC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9324528" cy="6858000"/>
          </a:xfrm>
          <a:prstGeom prst="rect">
            <a:avLst/>
          </a:prstGeom>
        </p:spPr>
      </p:pic>
      <p:sp>
        <p:nvSpPr>
          <p:cNvPr id="2" name="Title 1"/>
          <p:cNvSpPr>
            <a:spLocks noGrp="1"/>
          </p:cNvSpPr>
          <p:nvPr>
            <p:ph type="ctrTitle"/>
          </p:nvPr>
        </p:nvSpPr>
        <p:spPr>
          <a:xfrm>
            <a:off x="2699792" y="-171400"/>
            <a:ext cx="6264696" cy="2475706"/>
          </a:xfrm>
        </p:spPr>
        <p:txBody>
          <a:bodyPr>
            <a:noAutofit/>
          </a:bodyPr>
          <a:lstStyle/>
          <a:p>
            <a:pPr algn="ctr"/>
            <a:r>
              <a:rPr lang="ar-IQ" sz="3600" dirty="0" smtClean="0">
                <a:solidFill>
                  <a:srgbClr val="C00000"/>
                </a:solidFill>
              </a:rPr>
              <a:t>جامعة بنها- كلية الآداب </a:t>
            </a:r>
            <a:br>
              <a:rPr lang="ar-IQ" sz="3600" dirty="0" smtClean="0">
                <a:solidFill>
                  <a:srgbClr val="C00000"/>
                </a:solidFill>
              </a:rPr>
            </a:br>
            <a:r>
              <a:rPr lang="ar-IQ" sz="3600" dirty="0" smtClean="0">
                <a:solidFill>
                  <a:srgbClr val="C00000"/>
                </a:solidFill>
              </a:rPr>
              <a:t>قسم الإعلام-الفرقة الثالثة – شعبة الصحافة - مادة الصحافة المتخصصة المحاضرة الخامسة</a:t>
            </a:r>
            <a:endParaRPr lang="ar-IQ" sz="3600" dirty="0">
              <a:solidFill>
                <a:srgbClr val="C00000"/>
              </a:solidFill>
            </a:endParaRPr>
          </a:p>
        </p:txBody>
      </p:sp>
      <p:sp>
        <p:nvSpPr>
          <p:cNvPr id="3" name="Subtitle 2"/>
          <p:cNvSpPr>
            <a:spLocks noGrp="1"/>
          </p:cNvSpPr>
          <p:nvPr>
            <p:ph type="subTitle" idx="1"/>
          </p:nvPr>
        </p:nvSpPr>
        <p:spPr/>
        <p:txBody>
          <a:bodyPr>
            <a:normAutofit lnSpcReduction="10000"/>
          </a:bodyPr>
          <a:lstStyle/>
          <a:p>
            <a:r>
              <a:rPr lang="ar-IQ" sz="3600" dirty="0" smtClean="0">
                <a:solidFill>
                  <a:srgbClr val="FFFF00"/>
                </a:solidFill>
              </a:rPr>
              <a:t>إعداد:</a:t>
            </a:r>
          </a:p>
          <a:p>
            <a:r>
              <a:rPr lang="ar-IQ" sz="3600" dirty="0" smtClean="0">
                <a:solidFill>
                  <a:srgbClr val="FFFF00"/>
                </a:solidFill>
              </a:rPr>
              <a:t>الدكتور: فتحى ابراهيم</a:t>
            </a:r>
            <a:endParaRPr lang="ar-IQ" sz="3600" dirty="0">
              <a:solidFill>
                <a:srgbClr val="FFFF00"/>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6950"/>
    </mc:Choice>
    <mc:Fallback xmlns="">
      <p:transition spd="slow" advTm="695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Autofit/>
          </a:bodyPr>
          <a:lstStyle/>
          <a:p>
            <a:r>
              <a:rPr lang="ar-IQ" sz="4000" b="1" dirty="0" smtClean="0">
                <a:solidFill>
                  <a:srgbClr val="FF0000"/>
                </a:solidFill>
              </a:rPr>
              <a:t>ثانيا:الصحافة الرياضية:</a:t>
            </a:r>
            <a:endParaRPr lang="en-US" sz="4000" dirty="0">
              <a:solidFill>
                <a:srgbClr val="FF0000"/>
              </a:solidFill>
            </a:endParaRPr>
          </a:p>
          <a:p>
            <a:r>
              <a:rPr lang="ar-SA" sz="4000" b="1" dirty="0"/>
              <a:t>مراحل التغطية الصحفية للشؤون الرياضية:</a:t>
            </a:r>
            <a:endParaRPr lang="en-US" sz="4000" dirty="0"/>
          </a:p>
          <a:p>
            <a:r>
              <a:rPr lang="ar-SA" sz="4000" b="1" dirty="0"/>
              <a:t>	وهناك ثلاثة مراحل لتغطية الحدث الرياضي:</a:t>
            </a:r>
            <a:endParaRPr lang="en-US" sz="4000" dirty="0"/>
          </a:p>
          <a:p>
            <a:r>
              <a:rPr lang="ar-SA" sz="4000" dirty="0"/>
              <a:t>	 </a:t>
            </a:r>
            <a:r>
              <a:rPr lang="ar-SA" sz="4000" b="1" dirty="0"/>
              <a:t>المرحلة الأولى:</a:t>
            </a:r>
            <a:r>
              <a:rPr lang="ar-SA" sz="4000" dirty="0"/>
              <a:t> وهي تقوم على التغطية التمهيدية للحدث الرياضي عن طريق الحصول على المعلومات الكافية عن الفرق المتنافسة، وظروف كل فريق وإمكانياته، واحتمالات فوزه أو هزيمته، واستعداده للمباراة، ونشر هذه المعلومات غالبا يأخذ طابع التغطية الإخبارية.</a:t>
            </a:r>
            <a:endParaRPr lang="en-US" sz="4000" dirty="0"/>
          </a:p>
          <a:p>
            <a:r>
              <a:rPr lang="ar-SA" sz="4000" dirty="0"/>
              <a:t>	</a:t>
            </a:r>
            <a:endParaRPr lang="en-US" sz="4000"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65275"/>
    </mc:Choice>
    <mc:Fallback xmlns="">
      <p:transition spd="slow" advTm="16527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a:bodyPr>
          <a:lstStyle/>
          <a:p>
            <a:r>
              <a:rPr lang="ar-SA" sz="3600" dirty="0"/>
              <a:t>	</a:t>
            </a:r>
            <a:r>
              <a:rPr lang="ar-SA" sz="3600" b="1" dirty="0"/>
              <a:t>المرحلة الثانية:</a:t>
            </a:r>
            <a:r>
              <a:rPr lang="ar-SA" sz="3600" dirty="0"/>
              <a:t> وهي تقوم على التغطية التسجيلية للحدث الرياضي، عن طريق الوصف الدقيق لسير الحدث وتطوره، ووصف وقائعه مع تسجيل النتائج النهائية لهذا الحدث، ونشر هذ المعلومات غالبا ما يأخذ طابع التغطية التحليلية.</a:t>
            </a:r>
            <a:endParaRPr lang="en-US" sz="3600" dirty="0"/>
          </a:p>
          <a:p>
            <a:r>
              <a:rPr lang="ar-SA" sz="3600" dirty="0"/>
              <a:t>	</a:t>
            </a:r>
            <a:r>
              <a:rPr lang="ar-SA" sz="3600" b="1" dirty="0"/>
              <a:t>المرحلة الثالثة:</a:t>
            </a:r>
            <a:r>
              <a:rPr lang="ar-SA" sz="3600" dirty="0"/>
              <a:t> وهي تقوم على التغطية التقييمية للحدث الرياضي عن طريق تقييم أداء كل طرف من أطراف الحدث الرياضي مع الكشف عن الجوانب الإيجابية والجوانب السلبية في أداء كل منهما واستخلاص الدروس المستفادة.</a:t>
            </a:r>
            <a:endParaRPr lang="en-US" sz="3600" dirty="0"/>
          </a:p>
          <a:p>
            <a:endParaRPr lang="ar-IQ" sz="3600" dirty="0"/>
          </a:p>
        </p:txBody>
      </p:sp>
    </p:spTree>
    <p:extLst>
      <p:ext uri="{BB962C8B-B14F-4D97-AF65-F5344CB8AC3E}">
        <p14:creationId xmlns:p14="http://schemas.microsoft.com/office/powerpoint/2010/main" val="211639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a:bodyPr>
          <a:lstStyle/>
          <a:p>
            <a:r>
              <a:rPr lang="ar-SA" sz="3200" b="1" dirty="0"/>
              <a:t>• مصادر التغطية الصحفية للشؤون الرياضية:</a:t>
            </a:r>
            <a:endParaRPr lang="en-US" sz="3200" dirty="0"/>
          </a:p>
          <a:p>
            <a:pPr lvl="0"/>
            <a:r>
              <a:rPr lang="ar-SA" sz="3200" b="1" dirty="0"/>
              <a:t>وكالات الأنباء</a:t>
            </a:r>
            <a:endParaRPr lang="en-US" sz="3200" dirty="0"/>
          </a:p>
          <a:p>
            <a:pPr lvl="0"/>
            <a:r>
              <a:rPr lang="ar-SA" sz="3200" b="1" dirty="0"/>
              <a:t>مواقع التواصل الاجتماعى</a:t>
            </a:r>
            <a:endParaRPr lang="en-US" sz="3200" dirty="0"/>
          </a:p>
          <a:p>
            <a:pPr lvl="0"/>
            <a:r>
              <a:rPr lang="ar-SA" sz="3200" b="1" dirty="0"/>
              <a:t>الجماهير والمشجعون:</a:t>
            </a:r>
            <a:endParaRPr lang="en-US" sz="3200" dirty="0"/>
          </a:p>
          <a:p>
            <a:pPr lvl="0"/>
            <a:r>
              <a:rPr lang="ar-SA" sz="3200" b="1" dirty="0"/>
              <a:t>وسائل الإعلام الأخرى:</a:t>
            </a:r>
            <a:endParaRPr lang="en-US" sz="3200" dirty="0"/>
          </a:p>
          <a:p>
            <a:pPr lvl="0"/>
            <a:r>
              <a:rPr lang="ar-SA" sz="3200" b="1" dirty="0"/>
              <a:t>الانترنت كأداة بحثية:</a:t>
            </a:r>
            <a:endParaRPr lang="en-US" sz="3200" dirty="0"/>
          </a:p>
          <a:p>
            <a:r>
              <a:rPr lang="ar-SA" sz="3200" b="1" dirty="0"/>
              <a:t>الصفات والشروط الواجب توافرها في المحرر الرياضي هى :</a:t>
            </a:r>
            <a:endParaRPr lang="en-US" sz="3200" dirty="0"/>
          </a:p>
          <a:p>
            <a:pPr lvl="0"/>
            <a:r>
              <a:rPr lang="ar-SA" sz="3200" b="1" dirty="0"/>
              <a:t>أ</a:t>
            </a:r>
            <a:r>
              <a:rPr lang="ar-SA" sz="3200" dirty="0"/>
              <a:t>ن يكون ملما بتاريخ الرياضة في بلده وفي العالم أجمع . </a:t>
            </a:r>
            <a:endParaRPr lang="en-US" sz="3200" dirty="0"/>
          </a:p>
          <a:p>
            <a:pPr lvl="0"/>
            <a:r>
              <a:rPr lang="ar-SA" sz="3200" dirty="0"/>
              <a:t>أن يكون دارسا للعبة التي تناولها بالتغطية الخبرية أو بالوصف والنقد والتحليل ملما بأصولها وقواعدها ودقائقها وفنونها المختلفة. </a:t>
            </a:r>
            <a:endParaRPr lang="en-US" sz="3200" dirty="0"/>
          </a:p>
        </p:txBody>
      </p:sp>
    </p:spTree>
    <p:extLst>
      <p:ext uri="{BB962C8B-B14F-4D97-AF65-F5344CB8AC3E}">
        <p14:creationId xmlns:p14="http://schemas.microsoft.com/office/powerpoint/2010/main" val="2577991783"/>
      </p:ext>
    </p:extLst>
  </p:cSld>
  <p:clrMapOvr>
    <a:masterClrMapping/>
  </p:clrMapOvr>
  <mc:AlternateContent xmlns:mc="http://schemas.openxmlformats.org/markup-compatibility/2006" xmlns:p14="http://schemas.microsoft.com/office/powerpoint/2010/main">
    <mc:Choice Requires="p14">
      <p:transition spd="slow" p14:dur="2000" advTm="180917"/>
    </mc:Choice>
    <mc:Fallback xmlns="">
      <p:transition spd="slow" advTm="18091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r>
              <a:rPr lang="ar-SA" sz="4000" dirty="0"/>
              <a:t>3- أن يسعي جاهدا من خلال ما يكتب إلي نشر الثقافة الرياضية لدي عامة الشعب. </a:t>
            </a:r>
            <a:endParaRPr lang="en-US" sz="4000" dirty="0"/>
          </a:p>
          <a:p>
            <a:r>
              <a:rPr lang="ar-SA" sz="4000" dirty="0"/>
              <a:t>4- أن يكون أمينا وموضوعيا، ينبذ التحيز والنفاق والعنف. </a:t>
            </a:r>
            <a:endParaRPr lang="en-US" sz="4000" dirty="0"/>
          </a:p>
          <a:p>
            <a:r>
              <a:rPr lang="ar-SA" sz="4000" dirty="0"/>
              <a:t>5- يجب أن يدرك انه يخاطب جمهورا عريضا من القراء، وأنه يمثل هؤلاء القراء جميعا لا جمهور ناد معين، وأن يخلع رداء انتمائه الرياضي الكروي حينما يمسك قلمه للكتابة. </a:t>
            </a:r>
            <a:endParaRPr lang="en-US" sz="4000" dirty="0"/>
          </a:p>
          <a:p>
            <a:endParaRPr lang="en-US" sz="4000" dirty="0"/>
          </a:p>
          <a:p>
            <a:endParaRPr lang="en-US" sz="4000" dirty="0"/>
          </a:p>
          <a:p>
            <a:endParaRPr lang="en-US" sz="4000" dirty="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33685"/>
    </mc:Choice>
    <mc:Fallback xmlns="">
      <p:transition spd="slow" advTm="13368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640"/>
            <a:ext cx="8229600" cy="6552728"/>
          </a:xfrm>
        </p:spPr>
        <p:txBody>
          <a:bodyPr>
            <a:normAutofit/>
          </a:bodyPr>
          <a:lstStyle/>
          <a:p>
            <a:r>
              <a:rPr lang="ar-SA" sz="3600" dirty="0"/>
              <a:t>6- أن يكون هدفه الأساسي الارتقاء بمهمة الصحافة الرياضية بصفة خاصة والرياضة بصفة عامة ، وأن يكون محبا لمهنته حريضا على سمعتها وشرفها. </a:t>
            </a:r>
            <a:endParaRPr lang="en-US" sz="3600" dirty="0"/>
          </a:p>
          <a:p>
            <a:r>
              <a:rPr lang="en-US" sz="3600" dirty="0"/>
              <a:t> </a:t>
            </a:r>
            <a:r>
              <a:rPr lang="ar-SA" sz="3600" dirty="0"/>
              <a:t>7- ألا يجامل أحد الأندية أو أحد اللاعبين على حساب ناد أو لاعب أخر ، كما يجب عليه الوقوف إلي جوار اللاعبين المبتدئين وتشجيعهم ومساعدتهم على اثبات وجودهم في الملاعب وتسليط الضوء على العناصر المتميزة منهم . </a:t>
            </a:r>
            <a:endParaRPr lang="ar-EG" sz="3600" dirty="0"/>
          </a:p>
          <a:p>
            <a:endParaRPr lang="ar-IQ" sz="3600" dirty="0"/>
          </a:p>
        </p:txBody>
      </p:sp>
    </p:spTree>
    <p:extLst>
      <p:ext uri="{BB962C8B-B14F-4D97-AF65-F5344CB8AC3E}">
        <p14:creationId xmlns:p14="http://schemas.microsoft.com/office/powerpoint/2010/main" val="248542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lstStyle/>
          <a:p>
            <a:r>
              <a:rPr lang="ar-SA" sz="2800" dirty="0"/>
              <a:t>8- أن يتمتع المحرر الرياضي بحاسة صحيفة تمكنه من التقاط الأخبار المهمة والحصول عليها من مصادر موثوق بها. </a:t>
            </a:r>
            <a:endParaRPr lang="en-US" sz="2800" dirty="0"/>
          </a:p>
          <a:p>
            <a:r>
              <a:rPr lang="ar-SA" sz="2800" dirty="0"/>
              <a:t>أن يكون على علاقات طيبة بجميع رؤساء أندية الرياضية وأعضاء مجالس الإدارات بها، إذا يسهل له ذلك الانفراد بالأخبار التي تهم قطاعا عريضا من القراء. </a:t>
            </a:r>
            <a:endParaRPr lang="en-US" sz="2800" dirty="0"/>
          </a:p>
          <a:p>
            <a:r>
              <a:rPr lang="ar-SA" sz="2800" dirty="0"/>
              <a:t>9- أن يكون عادلا نزيها صادقا فيما يكتب ، فلا يحابي أحد اللاعبين على حساب لاعب آخر. </a:t>
            </a:r>
            <a:endParaRPr lang="en-US" sz="2800" dirty="0"/>
          </a:p>
          <a:p>
            <a:r>
              <a:rPr lang="ar-SA" sz="2800" dirty="0"/>
              <a:t>10-أن يدافع بصفة دائمة عن القواعد الرياضية الأصلية والسلوك الرياضي الشريف . </a:t>
            </a:r>
            <a:endParaRPr lang="en-US" sz="2800" dirty="0"/>
          </a:p>
          <a:p>
            <a:r>
              <a:rPr lang="ar-IQ" sz="2800" dirty="0">
                <a:solidFill>
                  <a:srgbClr val="C00000"/>
                </a:solidFill>
              </a:rPr>
              <a:t>وإلى اللقاء فى محاضرة أخرى </a:t>
            </a:r>
            <a:r>
              <a:rPr lang="ar-EG" sz="2800" dirty="0">
                <a:solidFill>
                  <a:srgbClr val="C00000"/>
                </a:solidFill>
              </a:rPr>
              <a:t> </a:t>
            </a:r>
            <a:endParaRPr lang="ar-SA" sz="2800" dirty="0">
              <a:solidFill>
                <a:srgbClr val="C00000"/>
              </a:solidFill>
            </a:endParaRPr>
          </a:p>
          <a:p>
            <a:r>
              <a:rPr lang="ar-EG" sz="2800" dirty="0">
                <a:solidFill>
                  <a:srgbClr val="C00000"/>
                </a:solidFill>
              </a:rPr>
              <a:t> </a:t>
            </a:r>
            <a:r>
              <a:rPr lang="ar-IQ" sz="2800">
                <a:solidFill>
                  <a:srgbClr val="C00000"/>
                </a:solidFill>
              </a:rPr>
              <a:t>خالص تحياتى</a:t>
            </a:r>
            <a:endParaRPr lang="ar-IQ" sz="2800"/>
          </a:p>
          <a:p>
            <a:endParaRPr lang="ar-IQ" dirty="0"/>
          </a:p>
        </p:txBody>
      </p:sp>
    </p:spTree>
    <p:extLst>
      <p:ext uri="{BB962C8B-B14F-4D97-AF65-F5344CB8AC3E}">
        <p14:creationId xmlns:p14="http://schemas.microsoft.com/office/powerpoint/2010/main" val="6275579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469</TotalTime>
  <Words>286</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جامعة بنها- كلية الآداب  قسم الإعلام-الفرقة الثالثة – شعبة الصحافة - مادة الصحافة المتخصصة المحاضرة الخامسة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107</cp:revision>
  <dcterms:created xsi:type="dcterms:W3CDTF">2020-03-17T06:10:57Z</dcterms:created>
  <dcterms:modified xsi:type="dcterms:W3CDTF">2021-01-05T01:45:50Z</dcterms:modified>
</cp:coreProperties>
</file>